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32"/>
  </p:notesMasterIdLst>
  <p:handoutMasterIdLst>
    <p:handoutMasterId r:id="rId33"/>
  </p:handoutMasterIdLst>
  <p:sldIdLst>
    <p:sldId id="293" r:id="rId6"/>
    <p:sldId id="297" r:id="rId7"/>
    <p:sldId id="2996" r:id="rId8"/>
    <p:sldId id="2972" r:id="rId9"/>
    <p:sldId id="2969" r:id="rId10"/>
    <p:sldId id="2992" r:id="rId11"/>
    <p:sldId id="2997" r:id="rId12"/>
    <p:sldId id="2998" r:id="rId13"/>
    <p:sldId id="2999" r:id="rId14"/>
    <p:sldId id="2951" r:id="rId15"/>
    <p:sldId id="2994" r:id="rId16"/>
    <p:sldId id="2990" r:id="rId17"/>
    <p:sldId id="2993" r:id="rId18"/>
    <p:sldId id="3001" r:id="rId19"/>
    <p:sldId id="3000" r:id="rId20"/>
    <p:sldId id="3002" r:id="rId21"/>
    <p:sldId id="3006" r:id="rId22"/>
    <p:sldId id="3005" r:id="rId23"/>
    <p:sldId id="3004" r:id="rId24"/>
    <p:sldId id="3007" r:id="rId25"/>
    <p:sldId id="3008" r:id="rId26"/>
    <p:sldId id="3009" r:id="rId27"/>
    <p:sldId id="2973" r:id="rId28"/>
    <p:sldId id="3010" r:id="rId29"/>
    <p:sldId id="510" r:id="rId30"/>
    <p:sldId id="356" r:id="rId31"/>
  </p:sldIdLst>
  <p:sldSz cx="12192000" cy="6858000"/>
  <p:notesSz cx="6858000" cy="9144000"/>
  <p:embeddedFontLst>
    <p:embeddedFont>
      <p:font typeface="ING Me" panose="02000506040000020004" pitchFamily="2" charset="0"/>
      <p:regular r:id="rId34"/>
      <p:bold r:id="rId35"/>
      <p:italic r:id="rId36"/>
      <p:boldItalic r:id="rId37"/>
    </p:embeddedFont>
  </p:embeddedFontLst>
  <p:custDataLst>
    <p:tags r:id="rId38"/>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9AF60-F6AA-3E4C-86B9-8811A658558F}" v="39" dt="2022-04-16T20:55:19.004"/>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4" autoAdjust="0"/>
    <p:restoredTop sz="80297" autoAdjust="0"/>
  </p:normalViewPr>
  <p:slideViewPr>
    <p:cSldViewPr snapToGrid="0" showGuides="1">
      <p:cViewPr>
        <p:scale>
          <a:sx n="66" d="100"/>
          <a:sy n="66" d="100"/>
        </p:scale>
        <p:origin x="1392" y="221"/>
      </p:cViewPr>
      <p:guideLst/>
    </p:cSldViewPr>
  </p:slideViewPr>
  <p:outlineViewPr>
    <p:cViewPr>
      <p:scale>
        <a:sx n="33" d="100"/>
        <a:sy n="33" d="100"/>
      </p:scale>
      <p:origin x="0" y="-1620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10/09/2024</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10/09/2024</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2370504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888623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13</a:t>
            </a:fld>
            <a:endParaRPr lang="en-GB"/>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647667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16</a:t>
            </a:fld>
            <a:endParaRPr lang="en-GB" dirty="0"/>
          </a:p>
        </p:txBody>
      </p:sp>
    </p:spTree>
    <p:extLst>
      <p:ext uri="{BB962C8B-B14F-4D97-AF65-F5344CB8AC3E}">
        <p14:creationId xmlns:p14="http://schemas.microsoft.com/office/powerpoint/2010/main" val="71314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19</a:t>
            </a:fld>
            <a:endParaRPr lang="en-GB" dirty="0"/>
          </a:p>
        </p:txBody>
      </p:sp>
    </p:spTree>
    <p:extLst>
      <p:ext uri="{BB962C8B-B14F-4D97-AF65-F5344CB8AC3E}">
        <p14:creationId xmlns:p14="http://schemas.microsoft.com/office/powerpoint/2010/main" val="61033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20</a:t>
            </a:fld>
            <a:endParaRPr lang="en-GB" dirty="0"/>
          </a:p>
        </p:txBody>
      </p:sp>
    </p:spTree>
    <p:extLst>
      <p:ext uri="{BB962C8B-B14F-4D97-AF65-F5344CB8AC3E}">
        <p14:creationId xmlns:p14="http://schemas.microsoft.com/office/powerpoint/2010/main" val="1461971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21</a:t>
            </a:fld>
            <a:endParaRPr lang="en-GB" dirty="0"/>
          </a:p>
        </p:txBody>
      </p:sp>
    </p:spTree>
    <p:extLst>
      <p:ext uri="{BB962C8B-B14F-4D97-AF65-F5344CB8AC3E}">
        <p14:creationId xmlns:p14="http://schemas.microsoft.com/office/powerpoint/2010/main" val="2459389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22</a:t>
            </a:fld>
            <a:endParaRPr lang="en-GB" dirty="0"/>
          </a:p>
        </p:txBody>
      </p:sp>
    </p:spTree>
    <p:extLst>
      <p:ext uri="{BB962C8B-B14F-4D97-AF65-F5344CB8AC3E}">
        <p14:creationId xmlns:p14="http://schemas.microsoft.com/office/powerpoint/2010/main" val="2339660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3</a:t>
            </a:fld>
            <a:endParaRPr lang="en-GB" dirty="0"/>
          </a:p>
        </p:txBody>
      </p:sp>
    </p:spTree>
    <p:extLst>
      <p:ext uri="{BB962C8B-B14F-4D97-AF65-F5344CB8AC3E}">
        <p14:creationId xmlns:p14="http://schemas.microsoft.com/office/powerpoint/2010/main" val="1055904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2245800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dirty="0"/>
          </a:p>
        </p:txBody>
      </p:sp>
    </p:spTree>
    <p:extLst>
      <p:ext uri="{BB962C8B-B14F-4D97-AF65-F5344CB8AC3E}">
        <p14:creationId xmlns:p14="http://schemas.microsoft.com/office/powerpoint/2010/main" val="851036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6</a:t>
            </a:fld>
            <a:endParaRPr lang="en-GB" dirty="0"/>
          </a:p>
        </p:txBody>
      </p:sp>
    </p:spTree>
    <p:extLst>
      <p:ext uri="{BB962C8B-B14F-4D97-AF65-F5344CB8AC3E}">
        <p14:creationId xmlns:p14="http://schemas.microsoft.com/office/powerpoint/2010/main" val="102901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7</a:t>
            </a:fld>
            <a:endParaRPr lang="en-GB" dirty="0"/>
          </a:p>
        </p:txBody>
      </p:sp>
    </p:spTree>
    <p:extLst>
      <p:ext uri="{BB962C8B-B14F-4D97-AF65-F5344CB8AC3E}">
        <p14:creationId xmlns:p14="http://schemas.microsoft.com/office/powerpoint/2010/main" val="1432528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8</a:t>
            </a:fld>
            <a:endParaRPr lang="en-GB" dirty="0"/>
          </a:p>
        </p:txBody>
      </p:sp>
    </p:spTree>
    <p:extLst>
      <p:ext uri="{BB962C8B-B14F-4D97-AF65-F5344CB8AC3E}">
        <p14:creationId xmlns:p14="http://schemas.microsoft.com/office/powerpoint/2010/main" val="2477607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9</a:t>
            </a:fld>
            <a:endParaRPr lang="en-GB" dirty="0"/>
          </a:p>
        </p:txBody>
      </p:sp>
    </p:spTree>
    <p:extLst>
      <p:ext uri="{BB962C8B-B14F-4D97-AF65-F5344CB8AC3E}">
        <p14:creationId xmlns:p14="http://schemas.microsoft.com/office/powerpoint/2010/main" val="3361432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_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50580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GB" noProof="0"/>
              <a:t>Click to edit Master title style</a:t>
            </a:r>
          </a:p>
        </p:txBody>
      </p:sp>
      <p:grpSp>
        <p:nvGrpSpPr>
          <p:cNvPr id="39" name="Group 38">
            <a:extLst>
              <a:ext uri="{FF2B5EF4-FFF2-40B4-BE49-F238E27FC236}">
                <a16:creationId xmlns:a16="http://schemas.microsoft.com/office/drawing/2014/main" id="{9AF6D44A-0294-48EC-8B01-EA74305500DC}"/>
              </a:ext>
            </a:extLst>
          </p:cNvPr>
          <p:cNvGrpSpPr/>
          <p:nvPr/>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015969960"/>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5.png"/><Relationship Id="rId21" Type="http://schemas.openxmlformats.org/officeDocument/2006/relationships/slideLayout" Target="../slideLayouts/slideLayout21.xml"/><Relationship Id="rId34" Type="http://schemas.openxmlformats.org/officeDocument/2006/relationships/theme" Target="../theme/theme1.xml"/><Relationship Id="rId42" Type="http://schemas.openxmlformats.org/officeDocument/2006/relationships/image" Target="../media/image8.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3.png"/><Relationship Id="rId40" Type="http://schemas.openxmlformats.org/officeDocument/2006/relationships/image" Target="../media/image6.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svg"/><Relationship Id="rId21" Type="http://schemas.openxmlformats.org/officeDocument/2006/relationships/slideLayout" Target="../slideLayouts/slideLayout54.xml"/><Relationship Id="rId34" Type="http://schemas.openxmlformats.org/officeDocument/2006/relationships/image" Target="../media/image1.png"/><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image" Target="../media/image8.sv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3.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2.svg"/><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 id="2147483831" r:id="rId33"/>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5">
            <a:extLst>
              <a:ext uri="{96DAC541-7B7A-43D3-8B79-37D633B846F1}">
                <asvg:svgBlip xmlns:asvg="http://schemas.microsoft.com/office/drawing/2016/SVG/main" r:embed="rId36"/>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7">
            <a:extLst>
              <a:ext uri="{96DAC541-7B7A-43D3-8B79-37D633B846F1}">
                <asvg:svgBlip xmlns:asvg="http://schemas.microsoft.com/office/drawing/2016/SVG/main" r:embed="rId38"/>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9">
            <a:extLst>
              <a:ext uri="{96DAC541-7B7A-43D3-8B79-37D633B846F1}">
                <asvg:svgBlip xmlns:asvg="http://schemas.microsoft.com/office/drawing/2016/SVG/main" r:embed="rId40"/>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1">
            <a:extLst>
              <a:ext uri="{96DAC541-7B7A-43D3-8B79-37D633B846F1}">
                <asvg:svgBlip xmlns:asvg="http://schemas.microsoft.com/office/drawing/2016/SVG/main" r:embed="rId42"/>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8.xml"/><Relationship Id="rId16" Type="http://schemas.openxmlformats.org/officeDocument/2006/relationships/hyperlink" Target="http://www.ing.com/" TargetMode="External"/><Relationship Id="rId1" Type="http://schemas.openxmlformats.org/officeDocument/2006/relationships/slideLayout" Target="../slideLayouts/slideLayout64.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4.svg"/><Relationship Id="rId11" Type="http://schemas.openxmlformats.org/officeDocument/2006/relationships/image" Target="../media/image2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rotWithShape="1">
          <a:blip r:embed="rId3"/>
          <a:srcRect t="21377" b="15809"/>
          <a:stretch/>
        </p:blipFill>
        <p:spPr>
          <a:xfrm>
            <a:off x="0" y="-176400"/>
            <a:ext cx="12192000" cy="5157745"/>
          </a:xfrm>
        </p:spPr>
      </p:pic>
      <p:sp>
        <p:nvSpPr>
          <p:cNvPr id="20" name="Picture Placeholder 19">
            <a:extLst>
              <a:ext uri="{FF2B5EF4-FFF2-40B4-BE49-F238E27FC236}">
                <a16:creationId xmlns:a16="http://schemas.microsoft.com/office/drawing/2014/main" id="{6FD6E4CC-0A3F-4E4C-A223-2FABC0FB82D6}"/>
              </a:ext>
            </a:extLst>
          </p:cNvPr>
          <p:cNvSpPr>
            <a:spLocks noGrp="1"/>
          </p:cNvSpPr>
          <p:nvPr>
            <p:ph type="pic" sz="quarter" idx="16"/>
          </p:nvPr>
        </p:nvSpPr>
        <p:spPr/>
        <p:txBody>
          <a:bodyPr/>
          <a:lstStyle/>
          <a:p>
            <a:endParaRPr lang="en-US" dirty="0"/>
          </a:p>
        </p:txBody>
      </p:sp>
      <p:sp>
        <p:nvSpPr>
          <p:cNvPr id="3" name="Title 2"/>
          <p:cNvSpPr>
            <a:spLocks noGrp="1"/>
          </p:cNvSpPr>
          <p:nvPr>
            <p:ph type="ctrTitle"/>
          </p:nvPr>
        </p:nvSpPr>
        <p:spPr>
          <a:xfrm>
            <a:off x="658798" y="2237533"/>
            <a:ext cx="7226438" cy="732995"/>
          </a:xfrm>
        </p:spPr>
        <p:txBody>
          <a:bodyPr/>
          <a:lstStyle/>
          <a:p>
            <a:r>
              <a:rPr lang="en-GB" dirty="0"/>
              <a:t>{Dev}School DevOps Edition 2024</a:t>
            </a:r>
          </a:p>
        </p:txBody>
      </p:sp>
      <p:sp>
        <p:nvSpPr>
          <p:cNvPr id="4" name="Subtitle 3"/>
          <p:cNvSpPr>
            <a:spLocks noGrp="1"/>
          </p:cNvSpPr>
          <p:nvPr>
            <p:ph type="subTitle" idx="1"/>
          </p:nvPr>
        </p:nvSpPr>
        <p:spPr/>
        <p:txBody>
          <a:bodyPr/>
          <a:lstStyle/>
          <a:p>
            <a:r>
              <a:rPr lang="en-US" dirty="0"/>
              <a:t>Bogdan Bujor</a:t>
            </a:r>
          </a:p>
        </p:txBody>
      </p:sp>
      <p:sp>
        <p:nvSpPr>
          <p:cNvPr id="15" name="Text Placeholder 14"/>
          <p:cNvSpPr>
            <a:spLocks noGrp="1"/>
          </p:cNvSpPr>
          <p:nvPr>
            <p:ph type="body" sz="quarter" idx="14"/>
          </p:nvPr>
        </p:nvSpPr>
        <p:spPr/>
        <p:txBody>
          <a:bodyPr/>
          <a:lstStyle/>
          <a:p>
            <a:r>
              <a:rPr lang="en-GB" dirty="0"/>
              <a:t>September 2024</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a:p>
        </p:txBody>
      </p:sp>
      <p:sp>
        <p:nvSpPr>
          <p:cNvPr id="7" name="Title 6"/>
          <p:cNvSpPr>
            <a:spLocks noGrp="1"/>
          </p:cNvSpPr>
          <p:nvPr>
            <p:ph type="title"/>
          </p:nvPr>
        </p:nvSpPr>
        <p:spPr/>
        <p:txBody>
          <a:bodyPr/>
          <a:lstStyle/>
          <a:p>
            <a:r>
              <a:rPr lang="en-GB"/>
              <a:t>Azure Regions</a:t>
            </a:r>
          </a:p>
        </p:txBody>
      </p:sp>
      <p:sp>
        <p:nvSpPr>
          <p:cNvPr id="6" name="Content Placeholder 5"/>
          <p:cNvSpPr>
            <a:spLocks noGrp="1"/>
          </p:cNvSpPr>
          <p:nvPr>
            <p:ph idx="1"/>
          </p:nvPr>
        </p:nvSpPr>
        <p:spPr>
          <a:xfrm>
            <a:off x="659008" y="880110"/>
            <a:ext cx="10875600" cy="5319087"/>
          </a:xfrm>
        </p:spPr>
        <p:txBody>
          <a:bodyPr/>
          <a:lstStyle/>
          <a:p>
            <a:r>
              <a:rPr lang="en-GB" dirty="0"/>
              <a:t>An Azure region consists of </a:t>
            </a:r>
            <a:r>
              <a:rPr lang="en-GB" i="1" dirty="0"/>
              <a:t>one or more </a:t>
            </a:r>
            <a:r>
              <a:rPr lang="en-GB" i="1" dirty="0" err="1"/>
              <a:t>datacenters</a:t>
            </a:r>
            <a:r>
              <a:rPr lang="en-GB" i="1" dirty="0"/>
              <a:t>.</a:t>
            </a:r>
          </a:p>
          <a:p>
            <a:pPr marL="342900" indent="-342900">
              <a:buFontTx/>
              <a:buChar char="-"/>
            </a:pPr>
            <a:r>
              <a:rPr lang="en-GB" i="1" dirty="0"/>
              <a:t>60+ regions worldwide</a:t>
            </a:r>
          </a:p>
          <a:p>
            <a:pPr marL="342900" indent="-342900">
              <a:buFontTx/>
              <a:buChar char="-"/>
            </a:pPr>
            <a:r>
              <a:rPr lang="en-GB" i="1" dirty="0"/>
              <a:t>Available in 140 countries</a:t>
            </a:r>
            <a:endParaRPr lang="en-GB" dirty="0"/>
          </a:p>
          <a:p>
            <a:endParaRPr lang="en-GB" dirty="0"/>
          </a:p>
          <a:p>
            <a:r>
              <a:rPr lang="en-GB" dirty="0"/>
              <a:t>Note: Not all services are available in all regions.</a:t>
            </a:r>
          </a:p>
          <a:p>
            <a:endParaRPr lang="en-GB" dirty="0"/>
          </a:p>
          <a:p>
            <a:endParaRPr lang="en-GB" sz="1400" b="1" dirty="0"/>
          </a:p>
          <a:p>
            <a:endParaRPr lang="en-GB" sz="1400" b="1" dirty="0"/>
          </a:p>
          <a:p>
            <a:endParaRPr lang="en-GB" sz="1400" b="1" dirty="0"/>
          </a:p>
          <a:p>
            <a:endParaRPr lang="en-GB" sz="1400" b="1" dirty="0"/>
          </a:p>
          <a:p>
            <a:endParaRPr lang="en-GB" sz="1400" b="1" dirty="0"/>
          </a:p>
          <a:p>
            <a:r>
              <a:rPr lang="en-GB" sz="1400" b="1" dirty="0"/>
              <a:t>Examples</a:t>
            </a:r>
          </a:p>
          <a:p>
            <a:pPr lvl="1"/>
            <a:r>
              <a:rPr lang="en-GB" sz="1400" dirty="0"/>
              <a:t>North Europe (Ireland)</a:t>
            </a:r>
          </a:p>
          <a:p>
            <a:pPr lvl="1"/>
            <a:r>
              <a:rPr lang="en-GB" sz="1400" dirty="0"/>
              <a:t>West Europe (Netherlands)</a:t>
            </a:r>
          </a:p>
          <a:p>
            <a:pPr lvl="1"/>
            <a:r>
              <a:rPr lang="en-GB" sz="1400" dirty="0"/>
              <a:t>Germany North</a:t>
            </a:r>
          </a:p>
          <a:p>
            <a:pPr lvl="1"/>
            <a:r>
              <a:rPr lang="en-GB" sz="1400" dirty="0"/>
              <a:t>Germany West Central</a:t>
            </a:r>
          </a:p>
          <a:p>
            <a:pPr lvl="1"/>
            <a:r>
              <a:rPr lang="en-GB" sz="1400" dirty="0"/>
              <a:t>East Asia (Hong Kong)</a:t>
            </a:r>
          </a:p>
          <a:p>
            <a:pPr lvl="1"/>
            <a:r>
              <a:rPr lang="en-GB" sz="1400" dirty="0"/>
              <a:t>Southeast Asia (Singapore)</a:t>
            </a:r>
          </a:p>
          <a:p>
            <a:pPr lvl="1"/>
            <a:r>
              <a:rPr lang="en-GB" sz="1400" dirty="0"/>
              <a:t>Australia Central</a:t>
            </a:r>
          </a:p>
          <a:p>
            <a:pPr lvl="1"/>
            <a:r>
              <a:rPr lang="en-GB" sz="1400" dirty="0"/>
              <a:t>Australia Central 2</a:t>
            </a:r>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a:p>
        </p:txBody>
      </p:sp>
      <p:pic>
        <p:nvPicPr>
          <p:cNvPr id="8" name="Picture 7">
            <a:extLst>
              <a:ext uri="{FF2B5EF4-FFF2-40B4-BE49-F238E27FC236}">
                <a16:creationId xmlns:a16="http://schemas.microsoft.com/office/drawing/2014/main" id="{83128412-0797-5243-B239-41AA075313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4247" y="2344561"/>
            <a:ext cx="8098923" cy="4153438"/>
          </a:xfrm>
          <a:prstGeom prst="rect">
            <a:avLst/>
          </a:prstGeom>
        </p:spPr>
      </p:pic>
    </p:spTree>
    <p:extLst>
      <p:ext uri="{BB962C8B-B14F-4D97-AF65-F5344CB8AC3E}">
        <p14:creationId xmlns:p14="http://schemas.microsoft.com/office/powerpoint/2010/main" val="1663221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a:p>
        </p:txBody>
      </p:sp>
      <p:pic>
        <p:nvPicPr>
          <p:cNvPr id="5124" name="Picture 4" descr="Image">
            <a:extLst>
              <a:ext uri="{FF2B5EF4-FFF2-40B4-BE49-F238E27FC236}">
                <a16:creationId xmlns:a16="http://schemas.microsoft.com/office/drawing/2014/main" id="{A677A1BC-64F1-F645-772A-BB29CE849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97" y="-199292"/>
            <a:ext cx="12546297" cy="705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50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58AFBA-D53E-5044-A57A-2DD480F03CCD}"/>
              </a:ext>
            </a:extLst>
          </p:cNvPr>
          <p:cNvSpPr>
            <a:spLocks noGrp="1"/>
          </p:cNvSpPr>
          <p:nvPr>
            <p:ph type="title"/>
          </p:nvPr>
        </p:nvSpPr>
        <p:spPr/>
        <p:txBody>
          <a:bodyPr/>
          <a:lstStyle/>
          <a:p>
            <a:r>
              <a:rPr lang="en-GB" dirty="0"/>
              <a:t>Azure Availability Zones</a:t>
            </a:r>
          </a:p>
        </p:txBody>
      </p:sp>
      <p:pic>
        <p:nvPicPr>
          <p:cNvPr id="1026" name="Picture 2" descr="Screenshot of physically separate availability zone locations within an Azure region.">
            <a:extLst>
              <a:ext uri="{FF2B5EF4-FFF2-40B4-BE49-F238E27FC236}">
                <a16:creationId xmlns:a16="http://schemas.microsoft.com/office/drawing/2014/main" id="{03A85672-EB8D-4F2F-9E18-93F9191BD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068" y="1697354"/>
            <a:ext cx="10716322" cy="433814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7D204213-7F76-90CC-F0AA-61EEE5026D1E}"/>
              </a:ext>
            </a:extLst>
          </p:cNvPr>
          <p:cNvSpPr>
            <a:spLocks noGrp="1"/>
          </p:cNvSpPr>
          <p:nvPr>
            <p:ph idx="1"/>
          </p:nvPr>
        </p:nvSpPr>
        <p:spPr>
          <a:xfrm>
            <a:off x="659008" y="880110"/>
            <a:ext cx="10875600" cy="5319087"/>
          </a:xfrm>
        </p:spPr>
        <p:txBody>
          <a:bodyPr/>
          <a:lstStyle/>
          <a:p>
            <a:r>
              <a:rPr lang="en-GB" dirty="0"/>
              <a:t>Availability Zones are physically separate </a:t>
            </a:r>
            <a:r>
              <a:rPr lang="en-GB" dirty="0" err="1"/>
              <a:t>datacenters</a:t>
            </a:r>
            <a:r>
              <a:rPr lang="en-GB" dirty="0"/>
              <a:t> within an Azure region:</a:t>
            </a:r>
          </a:p>
          <a:p>
            <a:endParaRPr lang="en-GB" sz="1400" dirty="0"/>
          </a:p>
        </p:txBody>
      </p:sp>
    </p:spTree>
    <p:extLst>
      <p:ext uri="{BB962C8B-B14F-4D97-AF65-F5344CB8AC3E}">
        <p14:creationId xmlns:p14="http://schemas.microsoft.com/office/powerpoint/2010/main" val="2771038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13</a:t>
            </a:fld>
            <a:endParaRPr lang="en-GB" noProof="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a:p>
        </p:txBody>
      </p:sp>
      <p:pic>
        <p:nvPicPr>
          <p:cNvPr id="5124" name="Picture 4" descr="Image">
            <a:extLst>
              <a:ext uri="{FF2B5EF4-FFF2-40B4-BE49-F238E27FC236}">
                <a16:creationId xmlns:a16="http://schemas.microsoft.com/office/drawing/2014/main" id="{A677A1BC-64F1-F645-772A-BB29CE849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05" y="-199292"/>
            <a:ext cx="12323605" cy="693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965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58AFBA-D53E-5044-A57A-2DD480F03CCD}"/>
              </a:ext>
            </a:extLst>
          </p:cNvPr>
          <p:cNvSpPr>
            <a:spLocks noGrp="1"/>
          </p:cNvSpPr>
          <p:nvPr>
            <p:ph type="title"/>
          </p:nvPr>
        </p:nvSpPr>
        <p:spPr/>
        <p:txBody>
          <a:bodyPr/>
          <a:lstStyle/>
          <a:p>
            <a:r>
              <a:rPr lang="en-GB" dirty="0"/>
              <a:t>Azure Availability Zones</a:t>
            </a:r>
          </a:p>
        </p:txBody>
      </p:sp>
      <p:sp>
        <p:nvSpPr>
          <p:cNvPr id="6" name="Content Placeholder 5">
            <a:extLst>
              <a:ext uri="{FF2B5EF4-FFF2-40B4-BE49-F238E27FC236}">
                <a16:creationId xmlns:a16="http://schemas.microsoft.com/office/drawing/2014/main" id="{7D204213-7F76-90CC-F0AA-61EEE5026D1E}"/>
              </a:ext>
            </a:extLst>
          </p:cNvPr>
          <p:cNvSpPr>
            <a:spLocks noGrp="1"/>
          </p:cNvSpPr>
          <p:nvPr>
            <p:ph idx="1"/>
          </p:nvPr>
        </p:nvSpPr>
        <p:spPr>
          <a:xfrm>
            <a:off x="659008" y="880110"/>
            <a:ext cx="10875600" cy="5319087"/>
          </a:xfrm>
        </p:spPr>
        <p:txBody>
          <a:bodyPr/>
          <a:lstStyle/>
          <a:p>
            <a:r>
              <a:rPr lang="en-GB" dirty="0"/>
              <a:t>Availability Zones are physically separate </a:t>
            </a:r>
            <a:r>
              <a:rPr lang="en-GB" dirty="0" err="1"/>
              <a:t>datacenters</a:t>
            </a:r>
            <a:r>
              <a:rPr lang="en-GB" dirty="0"/>
              <a:t> within an Azure region:</a:t>
            </a:r>
          </a:p>
          <a:p>
            <a:endParaRPr lang="en-GB" sz="1400" dirty="0"/>
          </a:p>
        </p:txBody>
      </p:sp>
      <p:pic>
        <p:nvPicPr>
          <p:cNvPr id="13314" name="Picture 2" descr="Azure Availability Zones | Build5Nines">
            <a:extLst>
              <a:ext uri="{FF2B5EF4-FFF2-40B4-BE49-F238E27FC236}">
                <a16:creationId xmlns:a16="http://schemas.microsoft.com/office/drawing/2014/main" id="{99BCDD22-A363-9F53-9B4D-4EAA72494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231" y="1382909"/>
            <a:ext cx="8999537" cy="5149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394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icrosoft says new Israel cloud data center to start operations in early  2022 | The Times of Israel">
            <a:extLst>
              <a:ext uri="{FF2B5EF4-FFF2-40B4-BE49-F238E27FC236}">
                <a16:creationId xmlns:a16="http://schemas.microsoft.com/office/drawing/2014/main" id="{028BE95F-37C8-C840-754E-861F29F1B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700"/>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77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945633-BD70-0446-B858-0C92601A8664}"/>
              </a:ext>
            </a:extLst>
          </p:cNvPr>
          <p:cNvSpPr>
            <a:spLocks noGrp="1"/>
          </p:cNvSpPr>
          <p:nvPr>
            <p:ph type="sldNum" sz="quarter" idx="11"/>
          </p:nvPr>
        </p:nvSpPr>
        <p:spPr/>
        <p:txBody>
          <a:bodyPr/>
          <a:lstStyle/>
          <a:p>
            <a:fld id="{DDD2A080-DA64-4F5C-9131-47EB793B4410}" type="slidenum">
              <a:rPr lang="en-GB" noProof="0" smtClean="0"/>
              <a:pPr/>
              <a:t>16</a:t>
            </a:fld>
            <a:endParaRPr lang="en-GB" noProof="0" dirty="0"/>
          </a:p>
        </p:txBody>
      </p:sp>
      <p:pic>
        <p:nvPicPr>
          <p:cNvPr id="6" name="Picture 5">
            <a:extLst>
              <a:ext uri="{FF2B5EF4-FFF2-40B4-BE49-F238E27FC236}">
                <a16:creationId xmlns:a16="http://schemas.microsoft.com/office/drawing/2014/main" id="{3C70F411-BF18-CB8B-9872-0DD0E8AED621}"/>
              </a:ext>
            </a:extLst>
          </p:cNvPr>
          <p:cNvPicPr>
            <a:picLocks noChangeAspect="1"/>
          </p:cNvPicPr>
          <p:nvPr/>
        </p:nvPicPr>
        <p:blipFill>
          <a:blip r:embed="rId3"/>
          <a:stretch>
            <a:fillRect/>
          </a:stretch>
        </p:blipFill>
        <p:spPr>
          <a:xfrm>
            <a:off x="2323442" y="60767"/>
            <a:ext cx="7545115" cy="6736466"/>
          </a:xfrm>
          <a:prstGeom prst="rect">
            <a:avLst/>
          </a:prstGeom>
        </p:spPr>
      </p:pic>
    </p:spTree>
    <p:extLst>
      <p:ext uri="{BB962C8B-B14F-4D97-AF65-F5344CB8AC3E}">
        <p14:creationId xmlns:p14="http://schemas.microsoft.com/office/powerpoint/2010/main" val="1889226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58AFBA-D53E-5044-A57A-2DD480F03CCD}"/>
              </a:ext>
            </a:extLst>
          </p:cNvPr>
          <p:cNvSpPr>
            <a:spLocks noGrp="1"/>
          </p:cNvSpPr>
          <p:nvPr>
            <p:ph type="title"/>
          </p:nvPr>
        </p:nvSpPr>
        <p:spPr>
          <a:xfrm>
            <a:off x="2307033" y="2808525"/>
            <a:ext cx="7577933" cy="817244"/>
          </a:xfrm>
        </p:spPr>
        <p:txBody>
          <a:bodyPr/>
          <a:lstStyle/>
          <a:p>
            <a:r>
              <a:rPr lang="en-GB" sz="4000" dirty="0"/>
              <a:t>Cloud vs on premise (‘pe local’)</a:t>
            </a:r>
          </a:p>
        </p:txBody>
      </p:sp>
    </p:spTree>
    <p:extLst>
      <p:ext uri="{BB962C8B-B14F-4D97-AF65-F5344CB8AC3E}">
        <p14:creationId xmlns:p14="http://schemas.microsoft.com/office/powerpoint/2010/main" val="3017020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58AFBA-D53E-5044-A57A-2DD480F03CCD}"/>
              </a:ext>
            </a:extLst>
          </p:cNvPr>
          <p:cNvSpPr>
            <a:spLocks noGrp="1"/>
          </p:cNvSpPr>
          <p:nvPr>
            <p:ph type="title"/>
          </p:nvPr>
        </p:nvSpPr>
        <p:spPr/>
        <p:txBody>
          <a:bodyPr/>
          <a:lstStyle/>
          <a:p>
            <a:r>
              <a:rPr lang="en-GB" dirty="0" err="1"/>
              <a:t>CapEx</a:t>
            </a:r>
            <a:r>
              <a:rPr lang="en-GB" dirty="0"/>
              <a:t> vs </a:t>
            </a:r>
            <a:r>
              <a:rPr lang="en-GB" dirty="0" err="1"/>
              <a:t>OpEx</a:t>
            </a:r>
            <a:endParaRPr lang="en-GB" dirty="0"/>
          </a:p>
        </p:txBody>
      </p:sp>
      <p:sp>
        <p:nvSpPr>
          <p:cNvPr id="6" name="Content Placeholder 5">
            <a:extLst>
              <a:ext uri="{FF2B5EF4-FFF2-40B4-BE49-F238E27FC236}">
                <a16:creationId xmlns:a16="http://schemas.microsoft.com/office/drawing/2014/main" id="{7D204213-7F76-90CC-F0AA-61EEE5026D1E}"/>
              </a:ext>
            </a:extLst>
          </p:cNvPr>
          <p:cNvSpPr>
            <a:spLocks noGrp="1"/>
          </p:cNvSpPr>
          <p:nvPr>
            <p:ph idx="1"/>
          </p:nvPr>
        </p:nvSpPr>
        <p:spPr>
          <a:xfrm>
            <a:off x="659008" y="880110"/>
            <a:ext cx="10875600" cy="5319087"/>
          </a:xfrm>
        </p:spPr>
        <p:txBody>
          <a:bodyPr/>
          <a:lstStyle/>
          <a:p>
            <a:endParaRPr lang="en-GB" sz="1400" dirty="0"/>
          </a:p>
        </p:txBody>
      </p:sp>
      <p:pic>
        <p:nvPicPr>
          <p:cNvPr id="17410" name="Picture 2" descr="Capex versus Opex: why the move to the cloud pays off - FORCAM">
            <a:extLst>
              <a:ext uri="{FF2B5EF4-FFF2-40B4-BE49-F238E27FC236}">
                <a16:creationId xmlns:a16="http://schemas.microsoft.com/office/drawing/2014/main" id="{8CD327CB-3F8D-B2A2-8355-C928F089B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542" y="801215"/>
            <a:ext cx="964882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14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945633-BD70-0446-B858-0C92601A8664}"/>
              </a:ext>
            </a:extLst>
          </p:cNvPr>
          <p:cNvSpPr>
            <a:spLocks noGrp="1"/>
          </p:cNvSpPr>
          <p:nvPr>
            <p:ph type="sldNum" sz="quarter" idx="11"/>
          </p:nvPr>
        </p:nvSpPr>
        <p:spPr/>
        <p:txBody>
          <a:bodyPr/>
          <a:lstStyle/>
          <a:p>
            <a:fld id="{DDD2A080-DA64-4F5C-9131-47EB793B4410}" type="slidenum">
              <a:rPr lang="en-GB" noProof="0" smtClean="0"/>
              <a:pPr/>
              <a:t>19</a:t>
            </a:fld>
            <a:endParaRPr lang="en-GB" noProof="0" dirty="0"/>
          </a:p>
        </p:txBody>
      </p:sp>
      <p:pic>
        <p:nvPicPr>
          <p:cNvPr id="18434" name="Picture 2" descr="5 KPIs to measure the success of a cloud-first strategy | TechTarget">
            <a:extLst>
              <a:ext uri="{FF2B5EF4-FFF2-40B4-BE49-F238E27FC236}">
                <a16:creationId xmlns:a16="http://schemas.microsoft.com/office/drawing/2014/main" id="{6B068EA7-0F0F-B418-FB63-A634456E2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294" y="70605"/>
            <a:ext cx="9595412" cy="671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7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4" name="Content Placeholder 3"/>
          <p:cNvSpPr>
            <a:spLocks noGrp="1"/>
          </p:cNvSpPr>
          <p:nvPr>
            <p:ph idx="13"/>
          </p:nvPr>
        </p:nvSpPr>
        <p:spPr/>
        <p:txBody>
          <a:bodyPr/>
          <a:lstStyle/>
          <a:p>
            <a:pPr marL="342900" indent="-342900">
              <a:buFontTx/>
              <a:buChar char="-"/>
            </a:pPr>
            <a:r>
              <a:rPr lang="en-US" dirty="0"/>
              <a:t>What is cloud? </a:t>
            </a:r>
          </a:p>
          <a:p>
            <a:pPr marL="342900" indent="-342900">
              <a:buFontTx/>
              <a:buChar char="-"/>
            </a:pPr>
            <a:r>
              <a:rPr lang="en-US" dirty="0"/>
              <a:t>Cloud types</a:t>
            </a:r>
          </a:p>
          <a:p>
            <a:pPr marL="342900" indent="-342900">
              <a:buFontTx/>
              <a:buChar char="-"/>
            </a:pPr>
            <a:r>
              <a:rPr lang="en-US" dirty="0"/>
              <a:t>Cloud models</a:t>
            </a:r>
          </a:p>
          <a:p>
            <a:pPr marL="342900" indent="-342900">
              <a:buFontTx/>
              <a:buChar char="-"/>
            </a:pPr>
            <a:r>
              <a:rPr lang="en-US" dirty="0"/>
              <a:t>Azure</a:t>
            </a:r>
          </a:p>
          <a:p>
            <a:pPr marL="342900" indent="-342900">
              <a:buFontTx/>
              <a:buChar char="-"/>
            </a:pPr>
            <a:r>
              <a:rPr lang="en-US" dirty="0"/>
              <a:t>Cloud vs non-cloud</a:t>
            </a:r>
          </a:p>
          <a:p>
            <a:pPr marL="342900" indent="-342900">
              <a:buFontTx/>
              <a:buChar char="-"/>
            </a:pPr>
            <a:r>
              <a:rPr lang="en-US"/>
              <a:t>Types </a:t>
            </a:r>
            <a:r>
              <a:rPr lang="en-US" dirty="0"/>
              <a:t>of cloud</a:t>
            </a:r>
          </a:p>
          <a:p>
            <a:pPr marL="342900" indent="-342900">
              <a:buFontTx/>
              <a:buChar char="-"/>
            </a:pPr>
            <a:r>
              <a:rPr lang="en-US" dirty="0"/>
              <a:t>ING </a:t>
            </a:r>
          </a:p>
          <a:p>
            <a:pPr marL="342900" indent="-342900">
              <a:buFontTx/>
              <a:buChar char="-"/>
            </a:pPr>
            <a:r>
              <a:rPr lang="en-US" dirty="0"/>
              <a:t>Labs</a:t>
            </a:r>
          </a:p>
          <a:p>
            <a:pPr marL="342900" indent="-342900">
              <a:buFontTx/>
              <a:buChar char="-"/>
            </a:pPr>
            <a:endParaRPr lang="en-US" dirty="0"/>
          </a:p>
          <a:p>
            <a:pPr marL="180000" lvl="3" indent="0">
              <a:buNone/>
            </a:pPr>
            <a:endParaRPr lang="en-US" dirty="0"/>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2</a:t>
            </a:fld>
            <a:endParaRPr lang="en-GB" noProof="0" dirty="0"/>
          </a:p>
        </p:txBody>
      </p:sp>
    </p:spTree>
    <p:extLst>
      <p:ext uri="{BB962C8B-B14F-4D97-AF65-F5344CB8AC3E}">
        <p14:creationId xmlns:p14="http://schemas.microsoft.com/office/powerpoint/2010/main" val="3968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945633-BD70-0446-B858-0C92601A8664}"/>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pic>
        <p:nvPicPr>
          <p:cNvPr id="19458" name="Picture 2" descr="SaaS/cloud vs. on-premise solutions for healthcare IT—a step-by-step guide  for a financial evaluation | Sectra Medical">
            <a:extLst>
              <a:ext uri="{FF2B5EF4-FFF2-40B4-BE49-F238E27FC236}">
                <a16:creationId xmlns:a16="http://schemas.microsoft.com/office/drawing/2014/main" id="{F6B246F1-8A19-E73A-44E4-5326D55CC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492" y="130472"/>
            <a:ext cx="7040646" cy="657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600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945633-BD70-0446-B858-0C92601A8664}"/>
              </a:ext>
            </a:extLst>
          </p:cNvPr>
          <p:cNvSpPr>
            <a:spLocks noGrp="1"/>
          </p:cNvSpPr>
          <p:nvPr>
            <p:ph type="sldNum" sz="quarter" idx="11"/>
          </p:nvPr>
        </p:nvSpPr>
        <p:spPr/>
        <p:txBody>
          <a:bodyPr/>
          <a:lstStyle/>
          <a:p>
            <a:fld id="{DDD2A080-DA64-4F5C-9131-47EB793B4410}" type="slidenum">
              <a:rPr lang="en-GB" noProof="0" smtClean="0"/>
              <a:pPr/>
              <a:t>21</a:t>
            </a:fld>
            <a:endParaRPr lang="en-GB" noProof="0" dirty="0"/>
          </a:p>
        </p:txBody>
      </p:sp>
      <p:pic>
        <p:nvPicPr>
          <p:cNvPr id="20482" name="Picture 2" descr="Azure SQL Database – scalability - Microsoft Community Hub">
            <a:extLst>
              <a:ext uri="{FF2B5EF4-FFF2-40B4-BE49-F238E27FC236}">
                <a16:creationId xmlns:a16="http://schemas.microsoft.com/office/drawing/2014/main" id="{8F1787CE-969D-C1B4-5DAA-822347DCB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120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945633-BD70-0446-B858-0C92601A8664}"/>
              </a:ext>
            </a:extLst>
          </p:cNvPr>
          <p:cNvSpPr>
            <a:spLocks noGrp="1"/>
          </p:cNvSpPr>
          <p:nvPr>
            <p:ph type="sldNum" sz="quarter" idx="11"/>
          </p:nvPr>
        </p:nvSpPr>
        <p:spPr/>
        <p:txBody>
          <a:bodyPr/>
          <a:lstStyle/>
          <a:p>
            <a:fld id="{DDD2A080-DA64-4F5C-9131-47EB793B4410}" type="slidenum">
              <a:rPr lang="en-GB" noProof="0" smtClean="0"/>
              <a:pPr/>
              <a:t>22</a:t>
            </a:fld>
            <a:endParaRPr lang="en-GB" noProof="0" dirty="0"/>
          </a:p>
        </p:txBody>
      </p:sp>
      <p:pic>
        <p:nvPicPr>
          <p:cNvPr id="21506" name="Picture 2" descr="Azure Autoscaling: App Services and Could Services: Tips &amp; Best Practices">
            <a:extLst>
              <a:ext uri="{FF2B5EF4-FFF2-40B4-BE49-F238E27FC236}">
                <a16:creationId xmlns:a16="http://schemas.microsoft.com/office/drawing/2014/main" id="{E08B7B08-F223-43B2-8E67-791D95378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880" y="1351344"/>
            <a:ext cx="9242240" cy="4155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859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8AE0D7-0CC6-1D41-B2A3-D7F40BF72F72}"/>
              </a:ext>
            </a:extLst>
          </p:cNvPr>
          <p:cNvSpPr>
            <a:spLocks noGrp="1"/>
          </p:cNvSpPr>
          <p:nvPr>
            <p:ph type="sldNum" sz="quarter" idx="11"/>
          </p:nvPr>
        </p:nvSpPr>
        <p:spPr/>
        <p:txBody>
          <a:bodyPr/>
          <a:lstStyle/>
          <a:p>
            <a:fld id="{DDD2A080-DA64-4F5C-9131-47EB793B4410}" type="slidenum">
              <a:rPr lang="en-GB" noProof="0" smtClean="0"/>
              <a:pPr/>
              <a:t>23</a:t>
            </a:fld>
            <a:endParaRPr lang="en-GB" noProof="0" dirty="0"/>
          </a:p>
        </p:txBody>
      </p:sp>
      <p:sp>
        <p:nvSpPr>
          <p:cNvPr id="3" name="Title 2">
            <a:extLst>
              <a:ext uri="{FF2B5EF4-FFF2-40B4-BE49-F238E27FC236}">
                <a16:creationId xmlns:a16="http://schemas.microsoft.com/office/drawing/2014/main" id="{73CEFF31-D259-8A41-9252-1ED41E333971}"/>
              </a:ext>
            </a:extLst>
          </p:cNvPr>
          <p:cNvSpPr>
            <a:spLocks noGrp="1"/>
          </p:cNvSpPr>
          <p:nvPr>
            <p:ph type="title"/>
          </p:nvPr>
        </p:nvSpPr>
        <p:spPr/>
        <p:txBody>
          <a:bodyPr/>
          <a:lstStyle/>
          <a:p>
            <a:r>
              <a:rPr lang="en-US" dirty="0"/>
              <a:t>What does it look like in ING</a:t>
            </a:r>
          </a:p>
        </p:txBody>
      </p:sp>
      <p:sp>
        <p:nvSpPr>
          <p:cNvPr id="4" name="Text Placeholder 3">
            <a:extLst>
              <a:ext uri="{FF2B5EF4-FFF2-40B4-BE49-F238E27FC236}">
                <a16:creationId xmlns:a16="http://schemas.microsoft.com/office/drawing/2014/main" id="{894E28FF-476F-3745-B8CF-8CF463F18F4F}"/>
              </a:ext>
            </a:extLst>
          </p:cNvPr>
          <p:cNvSpPr>
            <a:spLocks noGrp="1"/>
          </p:cNvSpPr>
          <p:nvPr>
            <p:ph type="body" sz="quarter" idx="13"/>
          </p:nvPr>
        </p:nvSpPr>
        <p:spPr>
          <a:xfrm>
            <a:off x="657392" y="733857"/>
            <a:ext cx="1615562" cy="390422"/>
          </a:xfrm>
        </p:spPr>
        <p:txBody>
          <a:bodyPr/>
          <a:lstStyle/>
          <a:p>
            <a:pPr marL="0" indent="0">
              <a:buNone/>
            </a:pPr>
            <a:r>
              <a:rPr lang="en-US" dirty="0"/>
              <a:t>ICHP example</a:t>
            </a:r>
          </a:p>
        </p:txBody>
      </p:sp>
      <p:pic>
        <p:nvPicPr>
          <p:cNvPr id="7" name="Picture 6">
            <a:extLst>
              <a:ext uri="{FF2B5EF4-FFF2-40B4-BE49-F238E27FC236}">
                <a16:creationId xmlns:a16="http://schemas.microsoft.com/office/drawing/2014/main" id="{BDC8E25A-5750-B69B-1AA6-E3962E0D0843}"/>
              </a:ext>
            </a:extLst>
          </p:cNvPr>
          <p:cNvPicPr>
            <a:picLocks noChangeAspect="1"/>
          </p:cNvPicPr>
          <p:nvPr/>
        </p:nvPicPr>
        <p:blipFill>
          <a:blip r:embed="rId2"/>
          <a:stretch>
            <a:fillRect/>
          </a:stretch>
        </p:blipFill>
        <p:spPr>
          <a:xfrm>
            <a:off x="2403048" y="1378896"/>
            <a:ext cx="7049561" cy="4745247"/>
          </a:xfrm>
          <a:prstGeom prst="rect">
            <a:avLst/>
          </a:prstGeom>
        </p:spPr>
      </p:pic>
    </p:spTree>
    <p:extLst>
      <p:ext uri="{BB962C8B-B14F-4D97-AF65-F5344CB8AC3E}">
        <p14:creationId xmlns:p14="http://schemas.microsoft.com/office/powerpoint/2010/main" val="2085583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8AE0D7-0CC6-1D41-B2A3-D7F40BF72F72}"/>
              </a:ext>
            </a:extLst>
          </p:cNvPr>
          <p:cNvSpPr>
            <a:spLocks noGrp="1"/>
          </p:cNvSpPr>
          <p:nvPr>
            <p:ph type="sldNum" sz="quarter" idx="11"/>
          </p:nvPr>
        </p:nvSpPr>
        <p:spPr/>
        <p:txBody>
          <a:bodyPr/>
          <a:lstStyle/>
          <a:p>
            <a:fld id="{DDD2A080-DA64-4F5C-9131-47EB793B4410}" type="slidenum">
              <a:rPr lang="en-GB" noProof="0" smtClean="0"/>
              <a:pPr/>
              <a:t>24</a:t>
            </a:fld>
            <a:endParaRPr lang="en-GB" noProof="0" dirty="0"/>
          </a:p>
        </p:txBody>
      </p:sp>
      <p:sp>
        <p:nvSpPr>
          <p:cNvPr id="3" name="Title 2">
            <a:extLst>
              <a:ext uri="{FF2B5EF4-FFF2-40B4-BE49-F238E27FC236}">
                <a16:creationId xmlns:a16="http://schemas.microsoft.com/office/drawing/2014/main" id="{73CEFF31-D259-8A41-9252-1ED41E333971}"/>
              </a:ext>
            </a:extLst>
          </p:cNvPr>
          <p:cNvSpPr>
            <a:spLocks noGrp="1"/>
          </p:cNvSpPr>
          <p:nvPr>
            <p:ph type="title"/>
          </p:nvPr>
        </p:nvSpPr>
        <p:spPr/>
        <p:txBody>
          <a:bodyPr/>
          <a:lstStyle/>
          <a:p>
            <a:r>
              <a:rPr lang="en-US" dirty="0"/>
              <a:t>Labs</a:t>
            </a:r>
          </a:p>
        </p:txBody>
      </p:sp>
      <p:pic>
        <p:nvPicPr>
          <p:cNvPr id="22530" name="Picture 2" descr="Color Genetics of Labs - Lankas Labs">
            <a:extLst>
              <a:ext uri="{FF2B5EF4-FFF2-40B4-BE49-F238E27FC236}">
                <a16:creationId xmlns:a16="http://schemas.microsoft.com/office/drawing/2014/main" id="{5AB99C4D-A202-9CBF-F2B5-1F78AB1AD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283" y="218954"/>
            <a:ext cx="5781434" cy="5781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538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89E64D-9B85-8E4F-A71E-13A5DE8A2FA7}"/>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sp>
        <p:nvSpPr>
          <p:cNvPr id="3" name="Title 2">
            <a:extLst>
              <a:ext uri="{FF2B5EF4-FFF2-40B4-BE49-F238E27FC236}">
                <a16:creationId xmlns:a16="http://schemas.microsoft.com/office/drawing/2014/main" id="{531F73DF-C252-074E-9BFC-EE07B53DCF66}"/>
              </a:ext>
            </a:extLst>
          </p:cNvPr>
          <p:cNvSpPr>
            <a:spLocks noGrp="1"/>
          </p:cNvSpPr>
          <p:nvPr>
            <p:ph type="title"/>
          </p:nvPr>
        </p:nvSpPr>
        <p:spPr/>
        <p:txBody>
          <a:bodyPr/>
          <a:lstStyle/>
          <a:p>
            <a:r>
              <a:rPr lang="en-US" dirty="0"/>
              <a:t>What is cloud?</a:t>
            </a:r>
          </a:p>
        </p:txBody>
      </p:sp>
      <p:pic>
        <p:nvPicPr>
          <p:cNvPr id="7170" name="Picture 2" descr="What Is Cloud Computing? Definition, Benefits, Types, and Trends -  Spiceworks">
            <a:extLst>
              <a:ext uri="{FF2B5EF4-FFF2-40B4-BE49-F238E27FC236}">
                <a16:creationId xmlns:a16="http://schemas.microsoft.com/office/drawing/2014/main" id="{03CEA412-1223-B433-D76B-97674C4F9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860" y="862187"/>
            <a:ext cx="6511290" cy="599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6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915CD5-E4C1-E448-AE5F-9C59C0C68021}"/>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331FDBB8-8DF1-BB40-AB0C-AD7E5A1EFABE}"/>
              </a:ext>
            </a:extLst>
          </p:cNvPr>
          <p:cNvSpPr>
            <a:spLocks noGrp="1"/>
          </p:cNvSpPr>
          <p:nvPr>
            <p:ph type="title"/>
          </p:nvPr>
        </p:nvSpPr>
        <p:spPr/>
        <p:txBody>
          <a:bodyPr/>
          <a:lstStyle/>
          <a:p>
            <a:r>
              <a:rPr lang="en-US" dirty="0"/>
              <a:t>Types of cloud</a:t>
            </a:r>
          </a:p>
        </p:txBody>
      </p:sp>
      <p:sp>
        <p:nvSpPr>
          <p:cNvPr id="8" name="Text Placeholder 3">
            <a:extLst>
              <a:ext uri="{FF2B5EF4-FFF2-40B4-BE49-F238E27FC236}">
                <a16:creationId xmlns:a16="http://schemas.microsoft.com/office/drawing/2014/main" id="{33FC26D0-BF9F-C5A2-1F1B-36F17B7412C3}"/>
              </a:ext>
            </a:extLst>
          </p:cNvPr>
          <p:cNvSpPr txBox="1">
            <a:spLocks/>
          </p:cNvSpPr>
          <p:nvPr/>
        </p:nvSpPr>
        <p:spPr bwMode="auto">
          <a:xfrm>
            <a:off x="7576842" y="1135429"/>
            <a:ext cx="2546529" cy="372623"/>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vert="horz" wrap="square" lIns="0" tIns="0" rIns="0" bIns="0" rtlCol="0">
            <a:noAutofit/>
          </a:bodyPr>
          <a:lstStyle>
            <a:lvl1pPr marL="360000" indent="-360000" algn="l" defTabSz="914400" rtl="0" eaLnBrk="1" latinLnBrk="0" hangingPunct="1">
              <a:lnSpc>
                <a:spcPct val="90000"/>
              </a:lnSpc>
              <a:spcBef>
                <a:spcPts val="200"/>
              </a:spcBef>
              <a:spcAft>
                <a:spcPts val="800"/>
              </a:spcAft>
              <a:buFont typeface="+mj-lt"/>
              <a:buAutoNum type="arabicPeriod"/>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
                  <a:extLst>
                    <a:ext uri="{96DAC541-7B7A-43D3-8B79-37D633B846F1}">
                      <asvg:svgBlip xmlns:asvg="http://schemas.microsoft.com/office/drawing/2016/SVG/main" r:embed="rId4"/>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5">
                  <a:extLst>
                    <a:ext uri="{96DAC541-7B7A-43D3-8B79-37D633B846F1}">
                      <asvg:svgBlip xmlns:asvg="http://schemas.microsoft.com/office/drawing/2016/SVG/main" r:embed="rId6"/>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7">
                  <a:extLst>
                    <a:ext uri="{96DAC541-7B7A-43D3-8B79-37D633B846F1}">
                      <asvg:svgBlip xmlns:asvg="http://schemas.microsoft.com/office/drawing/2016/SVG/main" r:embed="rId8"/>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9">
                  <a:extLst>
                    <a:ext uri="{96DAC541-7B7A-43D3-8B79-37D633B846F1}">
                      <asvg:svgBlip xmlns:asvg="http://schemas.microsoft.com/office/drawing/2016/SVG/main" r:embed="rId10"/>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4098" name="Picture 2" descr="4 Cloud Deployment Models: Their advantages and disadvantages -  TurningCloud Solutions Blogs">
            <a:extLst>
              <a:ext uri="{FF2B5EF4-FFF2-40B4-BE49-F238E27FC236}">
                <a16:creationId xmlns:a16="http://schemas.microsoft.com/office/drawing/2014/main" id="{475D1C6E-BF75-CF36-06F3-FF8591B06B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520" y="895350"/>
            <a:ext cx="10728960" cy="536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741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89E64D-9B85-8E4F-A71E-13A5DE8A2FA7}"/>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531F73DF-C252-074E-9BFC-EE07B53DCF66}"/>
              </a:ext>
            </a:extLst>
          </p:cNvPr>
          <p:cNvSpPr>
            <a:spLocks noGrp="1"/>
          </p:cNvSpPr>
          <p:nvPr>
            <p:ph type="title"/>
          </p:nvPr>
        </p:nvSpPr>
        <p:spPr/>
        <p:txBody>
          <a:bodyPr/>
          <a:lstStyle/>
          <a:p>
            <a:r>
              <a:rPr lang="en-US" dirty="0"/>
              <a:t>Cloud models</a:t>
            </a:r>
          </a:p>
        </p:txBody>
      </p:sp>
      <p:pic>
        <p:nvPicPr>
          <p:cNvPr id="8" name="Picture 7">
            <a:extLst>
              <a:ext uri="{FF2B5EF4-FFF2-40B4-BE49-F238E27FC236}">
                <a16:creationId xmlns:a16="http://schemas.microsoft.com/office/drawing/2014/main" id="{89A558A3-E85A-324B-B9EB-FB75FE04EB95}"/>
              </a:ext>
            </a:extLst>
          </p:cNvPr>
          <p:cNvPicPr>
            <a:picLocks noChangeAspect="1"/>
          </p:cNvPicPr>
          <p:nvPr/>
        </p:nvPicPr>
        <p:blipFill>
          <a:blip r:embed="rId3"/>
          <a:stretch>
            <a:fillRect/>
          </a:stretch>
        </p:blipFill>
        <p:spPr>
          <a:xfrm>
            <a:off x="657392" y="1142479"/>
            <a:ext cx="10095805" cy="4296410"/>
          </a:xfrm>
          <a:prstGeom prst="rect">
            <a:avLst/>
          </a:prstGeom>
        </p:spPr>
      </p:pic>
    </p:spTree>
    <p:extLst>
      <p:ext uri="{BB962C8B-B14F-4D97-AF65-F5344CB8AC3E}">
        <p14:creationId xmlns:p14="http://schemas.microsoft.com/office/powerpoint/2010/main" val="273445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89E64D-9B85-8E4F-A71E-13A5DE8A2FA7}"/>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3" name="Title 2">
            <a:extLst>
              <a:ext uri="{FF2B5EF4-FFF2-40B4-BE49-F238E27FC236}">
                <a16:creationId xmlns:a16="http://schemas.microsoft.com/office/drawing/2014/main" id="{531F73DF-C252-074E-9BFC-EE07B53DCF66}"/>
              </a:ext>
            </a:extLst>
          </p:cNvPr>
          <p:cNvSpPr>
            <a:spLocks noGrp="1"/>
          </p:cNvSpPr>
          <p:nvPr>
            <p:ph type="title"/>
          </p:nvPr>
        </p:nvSpPr>
        <p:spPr/>
        <p:txBody>
          <a:bodyPr/>
          <a:lstStyle/>
          <a:p>
            <a:r>
              <a:rPr lang="en-US" dirty="0"/>
              <a:t>Cloud models</a:t>
            </a:r>
          </a:p>
        </p:txBody>
      </p:sp>
      <p:pic>
        <p:nvPicPr>
          <p:cNvPr id="3074" name="Picture 2" descr="Azure Cloud Service Models Cheat Sheet">
            <a:extLst>
              <a:ext uri="{FF2B5EF4-FFF2-40B4-BE49-F238E27FC236}">
                <a16:creationId xmlns:a16="http://schemas.microsoft.com/office/drawing/2014/main" id="{7D8C909F-9F1F-0018-20FE-C0E046B57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467" y="1142479"/>
            <a:ext cx="8901113" cy="5028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877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89E64D-9B85-8E4F-A71E-13A5DE8A2FA7}"/>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pic>
        <p:nvPicPr>
          <p:cNvPr id="8194" name="Picture 2" descr="Cloud Provider | AWS vs Microsoft Azure vs Google Cloud Platform">
            <a:extLst>
              <a:ext uri="{FF2B5EF4-FFF2-40B4-BE49-F238E27FC236}">
                <a16:creationId xmlns:a16="http://schemas.microsoft.com/office/drawing/2014/main" id="{FD5973B2-9A4F-D255-DB15-EDDBFAF57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435"/>
            <a:ext cx="12237218" cy="688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727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89E64D-9B85-8E4F-A71E-13A5DE8A2FA7}"/>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pic>
        <p:nvPicPr>
          <p:cNvPr id="9218" name="Picture 2" descr="What Does Microsoft “Azure” Mean? - New">
            <a:extLst>
              <a:ext uri="{FF2B5EF4-FFF2-40B4-BE49-F238E27FC236}">
                <a16:creationId xmlns:a16="http://schemas.microsoft.com/office/drawing/2014/main" id="{72374185-4D2D-F2B5-5AF1-93DD62461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5563"/>
            <a:ext cx="12192000" cy="420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127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89E64D-9B85-8E4F-A71E-13A5DE8A2FA7}"/>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pic>
        <p:nvPicPr>
          <p:cNvPr id="10242" name="Picture 2" descr="what is azure cloud - how azure works">
            <a:extLst>
              <a:ext uri="{FF2B5EF4-FFF2-40B4-BE49-F238E27FC236}">
                <a16:creationId xmlns:a16="http://schemas.microsoft.com/office/drawing/2014/main" id="{CB11E68C-3BD0-0C79-95C5-4DBA4EA4A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452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049D748-6DF4-4705-9A4F-BDD43595520A}">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5E99D7FF-3773-42E8-9D2B-8EC7CE8956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17843</TotalTime>
  <Words>233</Words>
  <Application>Microsoft Office PowerPoint</Application>
  <PresentationFormat>Widescreen</PresentationFormat>
  <Paragraphs>92</Paragraphs>
  <Slides>26</Slides>
  <Notes>18</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26</vt:i4>
      </vt:variant>
    </vt:vector>
  </HeadingPairs>
  <TitlesOfParts>
    <vt:vector size="30" baseType="lpstr">
      <vt:lpstr>ING Me</vt:lpstr>
      <vt:lpstr>Arial</vt:lpstr>
      <vt:lpstr>ING_PP_Template_16x9_January2020</vt:lpstr>
      <vt:lpstr>1_ING_PP_Template_16x9_January2020</vt:lpstr>
      <vt:lpstr>{Dev}School DevOps Edition 2024</vt:lpstr>
      <vt:lpstr>Agenda</vt:lpstr>
      <vt:lpstr>What is cloud?</vt:lpstr>
      <vt:lpstr>Types of cloud</vt:lpstr>
      <vt:lpstr>Cloud models</vt:lpstr>
      <vt:lpstr>Cloud models</vt:lpstr>
      <vt:lpstr>PowerPoint Presentation</vt:lpstr>
      <vt:lpstr>PowerPoint Presentation</vt:lpstr>
      <vt:lpstr>PowerPoint Presentation</vt:lpstr>
      <vt:lpstr>Azure Regions</vt:lpstr>
      <vt:lpstr>PowerPoint Presentation</vt:lpstr>
      <vt:lpstr>Azure Availability Zones</vt:lpstr>
      <vt:lpstr>PowerPoint Presentation</vt:lpstr>
      <vt:lpstr>Azure Availability Zones</vt:lpstr>
      <vt:lpstr>PowerPoint Presentation</vt:lpstr>
      <vt:lpstr>PowerPoint Presentation</vt:lpstr>
      <vt:lpstr>Cloud vs on premise (‘pe local’)</vt:lpstr>
      <vt:lpstr>CapEx vs OpEx</vt:lpstr>
      <vt:lpstr>PowerPoint Presentation</vt:lpstr>
      <vt:lpstr>PowerPoint Presentation</vt:lpstr>
      <vt:lpstr>PowerPoint Presentation</vt:lpstr>
      <vt:lpstr>PowerPoint Presentation</vt:lpstr>
      <vt:lpstr>What does it look like in ING</vt:lpstr>
      <vt:lpstr>Labs</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Bujor, V.B. (Vasile - Bogdan)</cp:lastModifiedBy>
  <cp:revision>36</cp:revision>
  <dcterms:created xsi:type="dcterms:W3CDTF">2021-04-04T09:39:53Z</dcterms:created>
  <dcterms:modified xsi:type="dcterms:W3CDTF">2024-09-10T13:28:23Z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